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53"/>
  </p:notesMasterIdLst>
  <p:sldIdLst>
    <p:sldId id="256" r:id="rId2"/>
    <p:sldId id="259" r:id="rId3"/>
    <p:sldId id="273" r:id="rId4"/>
    <p:sldId id="272" r:id="rId5"/>
    <p:sldId id="275" r:id="rId6"/>
    <p:sldId id="279" r:id="rId7"/>
    <p:sldId id="340" r:id="rId8"/>
    <p:sldId id="280" r:id="rId9"/>
    <p:sldId id="281" r:id="rId10"/>
    <p:sldId id="283" r:id="rId11"/>
    <p:sldId id="285" r:id="rId12"/>
    <p:sldId id="277" r:id="rId13"/>
    <p:sldId id="299" r:id="rId14"/>
    <p:sldId id="295" r:id="rId15"/>
    <p:sldId id="276" r:id="rId16"/>
    <p:sldId id="347" r:id="rId17"/>
    <p:sldId id="348" r:id="rId18"/>
    <p:sldId id="290" r:id="rId19"/>
    <p:sldId id="298" r:id="rId20"/>
    <p:sldId id="344" r:id="rId21"/>
    <p:sldId id="350" r:id="rId22"/>
    <p:sldId id="270" r:id="rId23"/>
    <p:sldId id="269" r:id="rId24"/>
    <p:sldId id="268" r:id="rId25"/>
    <p:sldId id="300" r:id="rId26"/>
    <p:sldId id="301" r:id="rId27"/>
    <p:sldId id="302" r:id="rId28"/>
    <p:sldId id="334" r:id="rId29"/>
    <p:sldId id="346" r:id="rId30"/>
    <p:sldId id="303" r:id="rId31"/>
    <p:sldId id="306" r:id="rId32"/>
    <p:sldId id="309" r:id="rId33"/>
    <p:sldId id="307" r:id="rId34"/>
    <p:sldId id="337" r:id="rId35"/>
    <p:sldId id="312" r:id="rId36"/>
    <p:sldId id="313" r:id="rId37"/>
    <p:sldId id="314" r:id="rId38"/>
    <p:sldId id="315" r:id="rId39"/>
    <p:sldId id="317" r:id="rId40"/>
    <p:sldId id="316" r:id="rId41"/>
    <p:sldId id="318" r:id="rId42"/>
    <p:sldId id="343" r:id="rId43"/>
    <p:sldId id="321" r:id="rId44"/>
    <p:sldId id="323" r:id="rId45"/>
    <p:sldId id="322" r:id="rId46"/>
    <p:sldId id="324" r:id="rId47"/>
    <p:sldId id="330" r:id="rId48"/>
    <p:sldId id="333" r:id="rId49"/>
    <p:sldId id="326" r:id="rId50"/>
    <p:sldId id="327" r:id="rId51"/>
    <p:sldId id="331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E5B"/>
    <a:srgbClr val="C52378"/>
    <a:srgbClr val="98124D"/>
    <a:srgbClr val="F94900"/>
    <a:srgbClr val="542939"/>
    <a:srgbClr val="AC187B"/>
    <a:srgbClr val="C6247A"/>
    <a:srgbClr val="613125"/>
    <a:srgbClr val="E4ECD1"/>
    <a:srgbClr val="8ED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636" autoAdjust="0"/>
  </p:normalViewPr>
  <p:slideViewPr>
    <p:cSldViewPr snapToGrid="0">
      <p:cViewPr varScale="1">
        <p:scale>
          <a:sx n="66" d="100"/>
          <a:sy n="66" d="100"/>
        </p:scale>
        <p:origin x="14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D4C8-EE3F-47CB-BAE7-410489F02F3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CFBC3-39CC-4EE8-9004-3FAE02A05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FBC3-39CC-4EE8-9004-3FAE02A0587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4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FBC3-39CC-4EE8-9004-3FAE02A05877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8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3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9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4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2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14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6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6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5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0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3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7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05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62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6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3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 ?><Relationships xmlns="http://schemas.openxmlformats.org/package/2006/relationships"><Relationship Id="rId3" Target="../media/image16.emf" Type="http://schemas.openxmlformats.org/officeDocument/2006/relationships/image"/><Relationship Id="rId2" Target="../slideLayouts/slideLayout7.xml" Type="http://schemas.openxmlformats.org/officeDocument/2006/relationships/slideLayout"/><Relationship Id="rId4" Target="../media/image16.emf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3767"/>
            <a:ext cx="67340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rgbClr val="AC18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Публичный доклад</a:t>
            </a:r>
          </a:p>
          <a:p>
            <a:pPr algn="ctr"/>
            <a:r>
              <a:rPr lang="ru-RU" sz="3600" dirty="0" smtClean="0">
                <a:ln w="0"/>
                <a:solidFill>
                  <a:srgbClr val="AC18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Муниципального дошкольного образовательного учреждения детский сад №2 «Октябренок» за </a:t>
            </a:r>
            <a:r>
              <a:rPr lang="ru-RU" sz="3600" dirty="0" smtClean="0">
                <a:ln w="0"/>
                <a:solidFill>
                  <a:srgbClr val="AC18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2023 </a:t>
            </a:r>
            <a:r>
              <a:rPr lang="ru-RU" sz="3600" dirty="0" smtClean="0">
                <a:ln w="0"/>
                <a:solidFill>
                  <a:srgbClr val="AC18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ru-RU" sz="3600" dirty="0" smtClean="0">
                <a:ln w="0"/>
                <a:solidFill>
                  <a:srgbClr val="AC18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 </a:t>
            </a:r>
            <a:r>
              <a:rPr lang="ru-RU" sz="3600" dirty="0" smtClean="0">
                <a:ln w="0"/>
                <a:solidFill>
                  <a:srgbClr val="AC18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учебный год</a:t>
            </a:r>
          </a:p>
          <a:p>
            <a:pPr algn="ctr"/>
            <a:endParaRPr lang="ru-RU" sz="3600" dirty="0" smtClean="0">
              <a:ln w="0"/>
              <a:solidFill>
                <a:srgbClr val="AC187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n w="0"/>
                <a:solidFill>
                  <a:srgbClr val="AC18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Заведующий С.А. Розова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782" y="374073"/>
            <a:ext cx="829887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Выявление степени адаптации к ДОУ вновь прибывших детей </a:t>
            </a:r>
          </a:p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2023 </a:t>
            </a:r>
            <a:r>
              <a:rPr lang="ru-RU" sz="3200" b="1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 </a:t>
            </a:r>
            <a:r>
              <a:rPr lang="ru-RU" sz="3200" b="1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учебный год</a:t>
            </a:r>
          </a:p>
          <a:p>
            <a:pPr lvl="0"/>
            <a:r>
              <a:rPr lang="ru-RU" sz="2400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 этих показателей делался вывод о степени адаптации ребенка к детскому саду.</a:t>
            </a:r>
          </a:p>
          <a:p>
            <a:pPr lvl="0"/>
            <a:r>
              <a:rPr lang="ru-RU" sz="2400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Результаты таковы: из </a:t>
            </a:r>
            <a:r>
              <a:rPr lang="ru-RU" sz="2400" dirty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детей</a:t>
            </a:r>
          </a:p>
          <a:p>
            <a:pPr lvl="0"/>
            <a:r>
              <a:rPr lang="ru-RU" sz="2400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Легкая степень адаптации (до 30 дней) – 3 детей </a:t>
            </a:r>
          </a:p>
          <a:p>
            <a:pPr lvl="0"/>
            <a:r>
              <a:rPr lang="ru-RU" sz="2400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Средняя степень адаптации (до 1,5 месяцев) –2 детей </a:t>
            </a:r>
          </a:p>
          <a:p>
            <a:pPr lvl="0"/>
            <a:r>
              <a:rPr lang="ru-RU" sz="2400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Тяжелая степень адаптации (от 2 до 6 месяцев) – 1 детей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 smtClean="0">
              <a:ln w="9525">
                <a:noFill/>
              </a:ln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 descr="ГРУПА&quot;ПЧЕЛИЧКА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44291"/>
            <a:ext cx="7620000" cy="14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782" y="374073"/>
            <a:ext cx="829887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Приоритетные направления деятельности МДОУ в </a:t>
            </a:r>
            <a:r>
              <a:rPr lang="ru-RU" sz="3200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2023 </a:t>
            </a:r>
            <a:r>
              <a:rPr lang="ru-RU" sz="3200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 </a:t>
            </a:r>
            <a:r>
              <a:rPr lang="ru-RU" sz="3200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учебном году.</a:t>
            </a:r>
          </a:p>
          <a:p>
            <a:pPr lvl="0" algn="ctr"/>
            <a:endParaRPr lang="ru-RU" sz="2800" dirty="0">
              <a:ln w="9525">
                <a:noFill/>
              </a:ln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ln w="9525">
                  <a:noFill/>
                </a:ln>
                <a:solidFill>
                  <a:srgbClr val="F94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Формирование элементарных математических представлений как средство воспитания культуры мышления и развития познавательной активности у детей дошкольного возраста.</a:t>
            </a:r>
          </a:p>
          <a:p>
            <a:pPr lvl="0"/>
            <a:r>
              <a:rPr lang="ru-RU" sz="2800" dirty="0" smtClean="0">
                <a:ln w="9525">
                  <a:noFill/>
                </a:ln>
                <a:solidFill>
                  <a:srgbClr val="F94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Использование современных информационных технологий в образовательном процессе.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 smtClean="0">
              <a:ln w="9525">
                <a:noFill/>
              </a:ln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 descr="&lt;strong&gt;Конструктор&lt;/strong&gt; Деталь Часть · Бесплатное изображение на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7712"/>
            <a:ext cx="3952068" cy="22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1795" y="374073"/>
            <a:ext cx="8298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Метеостанция на участке ДОУ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081959"/>
            <a:ext cx="8141138" cy="49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782" y="374073"/>
            <a:ext cx="8298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Наши выпускники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81960"/>
            <a:ext cx="8715375" cy="49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873" y="200025"/>
            <a:ext cx="7481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Участие воспитанников в мероприятиях по ЗОЖ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4" y="1957387"/>
            <a:ext cx="6572250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782" y="374073"/>
            <a:ext cx="8298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C6247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Фестиваль по сдаче норм ГТО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109624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71450"/>
            <a:ext cx="8686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70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0"/>
            <a:ext cx="512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5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782" y="374073"/>
            <a:ext cx="8298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C6247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Краса Масленица 2023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900112"/>
            <a:ext cx="5143500" cy="59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8" y="0"/>
            <a:ext cx="5729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42267"/>
            <a:ext cx="6995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C6247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Цель публичного доклада</a:t>
            </a:r>
            <a:endParaRPr lang="ru-RU" sz="3600" b="1" dirty="0">
              <a:ln w="9525">
                <a:noFill/>
              </a:ln>
              <a:solidFill>
                <a:srgbClr val="C6247A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053" y="888598"/>
            <a:ext cx="7507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Обеспечение информационной основы для организации диалога и согласования интересов всех субъектов образовательного процесса;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Обеспечение прозрачности функционирования образовательного учреждения;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Отражение состояния дел в ДОУ и результатов его деятельности за </a:t>
            </a:r>
            <a:r>
              <a:rPr lang="ru-RU" sz="2800" dirty="0" smtClean="0"/>
              <a:t>2023– 2024 </a:t>
            </a:r>
            <a:r>
              <a:rPr lang="ru-RU" sz="2800" dirty="0" smtClean="0"/>
              <a:t>учебный </a:t>
            </a:r>
            <a:r>
              <a:rPr lang="ru-RU" sz="2800" dirty="0"/>
              <a:t>год.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"/>
            <a:ext cx="9144000" cy="57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20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"/>
            <a:ext cx="9144000" cy="61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7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 Large-scale Sustainability Non-profit Organiza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1" y="1512347"/>
            <a:ext cx="7523018" cy="34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609099" y="1759527"/>
            <a:ext cx="461665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dirty="0" lang="ru-RU" smtClean="0"/>
              <a:t> </a:t>
            </a:r>
            <a:endParaRPr dirty="0" lang="ru-RU"/>
          </a:p>
        </p:txBody>
      </p:sp>
      <p:sp>
        <p:nvSpPr>
          <p:cNvPr id="4" name="TextBox 3"/>
          <p:cNvSpPr txBox="1"/>
          <p:nvPr/>
        </p:nvSpPr>
        <p:spPr>
          <a:xfrm>
            <a:off x="1787236" y="540328"/>
            <a:ext cx="6734155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dirty="0" lang="ru-RU" smtClean="0" sz="2400">
              <a:solidFill>
                <a:schemeClr val="tx2">
                  <a:lumMod val="75000"/>
                </a:schemeClr>
              </a:solidFill>
            </a:endParaRPr>
          </a:p>
          <a:p>
            <a:endParaRPr dirty="0" lang="ru-RU" sz="24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709" y="498176"/>
            <a:ext cx="7731682" cy="5820119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410468885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091" y="443345"/>
            <a:ext cx="6747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Образование и профессиональная компетентность педагогов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9564" y="1520564"/>
            <a:ext cx="2189017" cy="108409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 педагога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2895599"/>
            <a:ext cx="3041073" cy="90054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1</a:t>
            </a:r>
            <a:r>
              <a:rPr lang="ru-RU" sz="2800" dirty="0" smtClean="0"/>
              <a:t> </a:t>
            </a:r>
            <a:r>
              <a:rPr lang="ru-RU" sz="2400" dirty="0" smtClean="0"/>
              <a:t>человек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400" dirty="0" smtClean="0"/>
              <a:t>Высшее образование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39491" y="2895600"/>
            <a:ext cx="3990109" cy="90054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 </a:t>
            </a:r>
            <a:r>
              <a:rPr lang="ru-RU" sz="2400" dirty="0" smtClean="0"/>
              <a:t>человека</a:t>
            </a:r>
          </a:p>
          <a:p>
            <a:pPr algn="ctr"/>
            <a:r>
              <a:rPr lang="ru-RU" sz="2400" dirty="0" smtClean="0"/>
              <a:t>Среднее профессиональное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8709" y="4433455"/>
            <a:ext cx="2632363" cy="15378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 </a:t>
            </a:r>
            <a:r>
              <a:rPr lang="ru-RU" sz="2400" dirty="0" smtClean="0"/>
              <a:t>человек</a:t>
            </a:r>
          </a:p>
          <a:p>
            <a:pPr algn="ctr"/>
            <a:r>
              <a:rPr lang="ru-RU" sz="2400" dirty="0" smtClean="0"/>
              <a:t>Высшая категория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0062" y="4433455"/>
            <a:ext cx="2521527" cy="15378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  <a:r>
              <a:rPr lang="ru-RU" sz="2800" dirty="0" smtClean="0"/>
              <a:t> </a:t>
            </a:r>
            <a:r>
              <a:rPr lang="ru-RU" sz="2400" dirty="0" smtClean="0"/>
              <a:t>человек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1 категория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40582" y="4433455"/>
            <a:ext cx="2189018" cy="15378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1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человека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Соответствие занимаемой должности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193964"/>
            <a:ext cx="6688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Наши достижения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1024960"/>
            <a:ext cx="5181600" cy="58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486" y="159658"/>
            <a:ext cx="5699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Наши достижения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990654"/>
            <a:ext cx="4180114" cy="58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6800" y="193966"/>
            <a:ext cx="538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Наши достижения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88" y="827314"/>
            <a:ext cx="4463512" cy="5413829"/>
          </a:xfrm>
          <a:prstGeom prst="rect">
            <a:avLst/>
          </a:prstGeom>
        </p:spPr>
      </p:pic>
      <p:pic>
        <p:nvPicPr>
          <p:cNvPr id="3074" name="Picture 2" descr="https://sun9-66.userapi.com/impf/Sl7oAgtGiaW3nWhJIFJb-Snsa7aGXttAgH_EhA/UZDp_or3RIU.jpg?size=728x1080&amp;quality=96&amp;sign=cc11dd32c2c3a0b4a08a4d8252fc778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" y="1024964"/>
            <a:ext cx="4524913" cy="52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3050" y="203201"/>
            <a:ext cx="617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Наши   достижения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94" y="1214439"/>
            <a:ext cx="4525505" cy="5643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1" y="1214440"/>
            <a:ext cx="4386263" cy="56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486" y="159658"/>
            <a:ext cx="5699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Наши достижения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1146628"/>
            <a:ext cx="4310743" cy="57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489" y="0"/>
            <a:ext cx="821574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rgbClr val="C6247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Общая характеристика учреждения.</a:t>
            </a:r>
          </a:p>
          <a:p>
            <a:pPr lvl="0"/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Полное наименование: Муниципальное дошкольное образовательное учреждение детский сад №2 «Октябренок»</a:t>
            </a:r>
          </a:p>
          <a:p>
            <a:pPr lvl="0"/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Юридический адрес: Ярославская обл., г. Тутаев, ул. Казанская, д.9</a:t>
            </a:r>
          </a:p>
          <a:p>
            <a:pPr lvl="0"/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Телефон: 8(48533)7-82-10</a:t>
            </a:r>
          </a:p>
          <a:p>
            <a:pPr lvl="0"/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Официальный сайт:</a:t>
            </a:r>
            <a:r>
              <a:rPr lang="en-US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 ds2-tmr.edu.yar.ru</a:t>
            </a:r>
          </a:p>
          <a:p>
            <a:pPr lvl="0"/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Лицензия: серия 76Л02 № 0001164 от 29 июля 2016 г.</a:t>
            </a:r>
          </a:p>
          <a:p>
            <a:pPr lvl="0"/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Год основания: до 1917 года</a:t>
            </a:r>
          </a:p>
          <a:p>
            <a:pPr lvl="0"/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Учредитель: </a:t>
            </a:r>
            <a:r>
              <a:rPr lang="ru-RU" sz="2400" b="1" dirty="0" err="1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Тутаевский</a:t>
            </a:r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 муниципальный район</a:t>
            </a:r>
          </a:p>
          <a:p>
            <a:pPr lvl="0"/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Ведомственная принадлежность: Управление образования и спорта Администрации ТМР</a:t>
            </a:r>
          </a:p>
          <a:p>
            <a:pPr lvl="0"/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Архитектурные особенности: здание приспособлено – бывший купеческий дом. Введен в эксплуатацию с 1928 г. </a:t>
            </a:r>
            <a:endParaRPr lang="en-US" sz="2400" b="1" dirty="0" smtClean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2836" y="471055"/>
            <a:ext cx="781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Уход и присмотр за детьми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3" y="1302052"/>
            <a:ext cx="7532445" cy="47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2836" y="471055"/>
            <a:ext cx="7813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Проводились оздоровительные мероприятия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1117600"/>
            <a:ext cx="51816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782" y="374073"/>
            <a:ext cx="8298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C6247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Зарядка для всех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68" y="1020403"/>
            <a:ext cx="5143500" cy="583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9180" y="108488"/>
            <a:ext cx="3457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Прогулки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0" y="728420"/>
            <a:ext cx="4755162" cy="5873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61" y="728420"/>
            <a:ext cx="4670743" cy="595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564" y="374073"/>
            <a:ext cx="752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 </a:t>
            </a:r>
            <a:r>
              <a:rPr lang="ru-RU" sz="3200" dirty="0" smtClean="0"/>
              <a:t>            </a:t>
            </a:r>
            <a:r>
              <a:rPr lang="ru-RU" sz="3200" dirty="0"/>
              <a:t>Р</a:t>
            </a:r>
            <a:r>
              <a:rPr lang="ru-RU" sz="3200" dirty="0" smtClean="0"/>
              <a:t>абота в летний период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9144000" cy="469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1" y="387927"/>
            <a:ext cx="5015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Питание в ДОУ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организовано четырехразовое питание детей на основе 10-дневного меню в соответствии с физиологическими нормами потребления продуктов. На каждое блюдо составлены технологические карты.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64" y="3616019"/>
            <a:ext cx="3182018" cy="250412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3304" y="609600"/>
            <a:ext cx="3657600" cy="551054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Нормы питания в день на одного ребенка(г).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Хлеб пшеничный   60/80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Мясо                          55/60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Молоко                     390/450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Рыба                          34/39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Творог                       30/40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Фрукты                     108/114                                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Масло сливочное    18/21    Картофель               160/187    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Крупы                          30/43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Птица                           22/26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Кондитерские изделия 7/20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Яйцо                              20/24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Сыр                                4/6</a:t>
            </a:r>
          </a:p>
        </p:txBody>
      </p:sp>
    </p:spTree>
    <p:extLst>
      <p:ext uri="{BB962C8B-B14F-4D97-AF65-F5344CB8AC3E}">
        <p14:creationId xmlns:p14="http://schemas.microsoft.com/office/powerpoint/2010/main" val="18399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29491"/>
            <a:ext cx="8395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2800" b="1" dirty="0" smtClean="0">
                <a:solidFill>
                  <a:srgbClr val="7030A0"/>
                </a:solidFill>
              </a:rPr>
              <a:t>Материально – технические условия, РППС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2373"/>
            <a:ext cx="7723321" cy="42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364" y="290946"/>
            <a:ext cx="8645236" cy="649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предметных сред, насыщенных играми, игрушками, пособиями, оборудованием и материалом для организации самостоятельной творческой деятельности детей.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Цель развивающей среды – обеспечение всестороннего развития личности ребенка.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Предметно развивающая среда в ДОУ построена с учетом следующих требований: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  развивающий характер;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обеспечивается психологическая безопасность;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с опорой на личностно – ориентированную модель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взаимодействия между педагогами и детьми;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специфика контингента детей;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многофункциональность;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богатство сенсорных впечатлений.           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727" y="374073"/>
            <a:ext cx="382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94900"/>
                </a:solidFill>
              </a:rPr>
              <a:t>Оснащение групп</a:t>
            </a:r>
            <a:endParaRPr lang="ru-RU" sz="3600" dirty="0">
              <a:solidFill>
                <a:srgbClr val="F949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020404"/>
            <a:ext cx="5143500" cy="52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7891" y="304801"/>
            <a:ext cx="393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94900"/>
                </a:solidFill>
              </a:rPr>
              <a:t>Оснащение групп</a:t>
            </a:r>
            <a:endParaRPr lang="ru-RU" sz="3600" dirty="0">
              <a:solidFill>
                <a:srgbClr val="F949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96" y="951131"/>
            <a:ext cx="5143500" cy="53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721" y="0"/>
            <a:ext cx="79663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rgbClr val="C6247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Сведения об образовательной программе ДОУ</a:t>
            </a:r>
          </a:p>
          <a:p>
            <a:pPr lvl="0"/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Коллектив дошкольного образовательного учреждения работает по основной образовательной программе ДОУ, разработанной на основе Федеральной образовательной программы дошкольного образования. </a:t>
            </a:r>
          </a:p>
          <a:p>
            <a:pPr lvl="0"/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Целью Программы является разностороннее развитие </a:t>
            </a:r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ребенка в </a:t>
            </a:r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период дошкольного </a:t>
            </a:r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детства с </a:t>
            </a:r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учетом возрастных и индивидуальных особенностей детей на основе духовно – нравственных ценностей российского народа, исторических и </a:t>
            </a:r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национально – культурных традиций.</a:t>
            </a:r>
          </a:p>
          <a:p>
            <a:pPr lvl="0"/>
            <a:r>
              <a:rPr lang="ru-RU" sz="24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Составной частью Программы является Рабочая программа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8846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0073" y="401783"/>
            <a:ext cx="454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94900"/>
                </a:solidFill>
              </a:rPr>
              <a:t>Оснащение групп</a:t>
            </a:r>
            <a:endParaRPr lang="ru-RU" sz="3600" dirty="0">
              <a:solidFill>
                <a:srgbClr val="F949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929898"/>
            <a:ext cx="5143500" cy="57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2989" y="201479"/>
            <a:ext cx="700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94900"/>
                </a:solidFill>
              </a:rPr>
              <a:t>Новое в уличном оборудовании</a:t>
            </a:r>
            <a:endParaRPr lang="ru-RU" sz="3600" dirty="0">
              <a:solidFill>
                <a:srgbClr val="F949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37"/>
            <a:ext cx="4587730" cy="5757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00" y="1100138"/>
            <a:ext cx="4261800" cy="57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491" y="637310"/>
            <a:ext cx="8340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94900"/>
                </a:solidFill>
              </a:rPr>
              <a:t>   Консультативный пункт</a:t>
            </a:r>
          </a:p>
          <a:p>
            <a:pPr algn="ctr"/>
            <a:endParaRPr lang="ru-RU" sz="3600" b="1" dirty="0">
              <a:solidFill>
                <a:srgbClr val="F94900"/>
              </a:solidFill>
            </a:endParaRPr>
          </a:p>
          <a:p>
            <a:pPr algn="ctr"/>
            <a:endParaRPr lang="ru-RU" sz="3600" b="1" dirty="0" smtClean="0">
              <a:solidFill>
                <a:srgbClr val="F94900"/>
              </a:solidFill>
            </a:endParaRPr>
          </a:p>
          <a:p>
            <a:pPr algn="ctr"/>
            <a:endParaRPr lang="ru-RU" sz="3600" b="1" dirty="0">
              <a:solidFill>
                <a:srgbClr val="F94900"/>
              </a:solidFill>
            </a:endParaRPr>
          </a:p>
          <a:p>
            <a:pPr algn="ctr"/>
            <a:endParaRPr lang="ru-RU" sz="3600" b="1" dirty="0" smtClean="0">
              <a:solidFill>
                <a:srgbClr val="F94900"/>
              </a:solidFill>
            </a:endParaRPr>
          </a:p>
          <a:p>
            <a:pPr algn="ctr"/>
            <a:endParaRPr lang="ru-RU" sz="3600" b="1" dirty="0">
              <a:solidFill>
                <a:srgbClr val="F94900"/>
              </a:solidFill>
            </a:endParaRPr>
          </a:p>
          <a:p>
            <a:pPr algn="ctr"/>
            <a:endParaRPr lang="ru-RU" sz="3600" b="1" dirty="0" smtClean="0">
              <a:solidFill>
                <a:srgbClr val="F94900"/>
              </a:solidFill>
            </a:endParaRPr>
          </a:p>
          <a:p>
            <a:pPr algn="ctr"/>
            <a:endParaRPr lang="ru-RU" sz="3600" b="1" dirty="0">
              <a:solidFill>
                <a:srgbClr val="F94900"/>
              </a:solidFill>
            </a:endParaRPr>
          </a:p>
          <a:p>
            <a:pPr algn="ctr"/>
            <a:endParaRPr lang="ru-RU" sz="3600" b="1" dirty="0" smtClean="0">
              <a:solidFill>
                <a:srgbClr val="F94900"/>
              </a:solidFill>
            </a:endParaRPr>
          </a:p>
          <a:p>
            <a:pPr algn="ctr"/>
            <a:endParaRPr lang="ru-RU" sz="3600" b="1" dirty="0">
              <a:solidFill>
                <a:srgbClr val="F949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8" y="1146875"/>
            <a:ext cx="4448013" cy="5632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06" y="1146876"/>
            <a:ext cx="4845399" cy="56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654" y="332509"/>
            <a:ext cx="8271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Н</a:t>
            </a:r>
            <a:r>
              <a:rPr lang="ru-RU" sz="2400" dirty="0" smtClean="0">
                <a:solidFill>
                  <a:srgbClr val="002060"/>
                </a:solidFill>
              </a:rPr>
              <a:t>ачальник </a:t>
            </a:r>
            <a:r>
              <a:rPr lang="ru-RU" sz="2400" dirty="0">
                <a:solidFill>
                  <a:srgbClr val="002060"/>
                </a:solidFill>
              </a:rPr>
              <a:t>ОНД и ПР по </a:t>
            </a:r>
            <a:r>
              <a:rPr lang="ru-RU" sz="2400" dirty="0" err="1">
                <a:solidFill>
                  <a:srgbClr val="002060"/>
                </a:solidFill>
              </a:rPr>
              <a:t>Тутаевскому</a:t>
            </a:r>
            <a:r>
              <a:rPr lang="ru-RU" sz="2400" dirty="0">
                <a:solidFill>
                  <a:srgbClr val="002060"/>
                </a:solidFill>
              </a:rPr>
              <a:t> району подполковник внутренней </a:t>
            </a:r>
            <a:r>
              <a:rPr lang="ru-RU" sz="2400" dirty="0" smtClean="0">
                <a:solidFill>
                  <a:srgbClr val="002060"/>
                </a:solidFill>
              </a:rPr>
              <a:t>службы</a:t>
            </a:r>
            <a:r>
              <a:rPr lang="ru-RU" sz="2400" dirty="0">
                <a:solidFill>
                  <a:srgbClr val="002060"/>
                </a:solidFill>
              </a:rPr>
              <a:t> Наталья Геннадьевна </a:t>
            </a:r>
            <a:r>
              <a:rPr lang="ru-RU" sz="2400" dirty="0" smtClean="0">
                <a:solidFill>
                  <a:srgbClr val="002060"/>
                </a:solidFill>
              </a:rPr>
              <a:t>Лобанова на родительском собрании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s://sun9-31.userapi.com/impf/c854124/v854124711/136f71/6-qq6LMwJVU.jpg?size=608x1080&amp;quality=96&amp;proxy=1&amp;sign=8596019715b604015a80645e3601ffb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2838"/>
            <a:ext cx="3944938" cy="532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654" y="332509"/>
            <a:ext cx="8271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52378"/>
                </a:solidFill>
              </a:rPr>
              <a:t>Изучаем ПДД. В гостях инспектор ГИБДД Королева Н.А.</a:t>
            </a:r>
            <a:endParaRPr lang="ru-RU" sz="3600" dirty="0">
              <a:solidFill>
                <a:srgbClr val="C52378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" y="1532837"/>
            <a:ext cx="8382001" cy="51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164" y="637310"/>
            <a:ext cx="7758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94900"/>
                </a:solidFill>
              </a:rPr>
              <a:t>Человек и природа</a:t>
            </a:r>
          </a:p>
          <a:p>
            <a:pPr algn="ctr"/>
            <a:r>
              <a:rPr lang="ru-RU" sz="3600" b="1" dirty="0" err="1" smtClean="0">
                <a:solidFill>
                  <a:srgbClr val="F94900"/>
                </a:solidFill>
              </a:rPr>
              <a:t>Тутаевское</a:t>
            </a:r>
            <a:r>
              <a:rPr lang="ru-RU" sz="3600" b="1" dirty="0" smtClean="0">
                <a:solidFill>
                  <a:srgbClr val="F94900"/>
                </a:solidFill>
              </a:rPr>
              <a:t> лесничество</a:t>
            </a:r>
            <a:endParaRPr lang="ru-RU" sz="3600" b="1" dirty="0">
              <a:solidFill>
                <a:srgbClr val="F94900"/>
              </a:solidFill>
            </a:endParaRPr>
          </a:p>
        </p:txBody>
      </p:sp>
      <p:pic>
        <p:nvPicPr>
          <p:cNvPr id="2050" name="Picture 2" descr="https://sun9-64.userapi.com/impf/X0WMCGH3dYMnzU5m_8NSgsmQzU85eVoAauXjbg/q1Hmbal6n4s.jpg?size=1280x576&amp;quality=96&amp;sign=d81550bb3298f471e592afbaf4ff9af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199"/>
            <a:ext cx="51435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0.userapi.com/impf/c855328/v855328497/1aba6b/Ag7k1Smjy58.jpg?size=810x1080&amp;quality=96&amp;sign=eac632d3c84631f0d0131271b0b75c4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28788"/>
            <a:ext cx="4000499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4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164" y="637310"/>
            <a:ext cx="7758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94900"/>
                </a:solidFill>
              </a:rPr>
              <a:t>Человек в культуре.</a:t>
            </a:r>
          </a:p>
          <a:p>
            <a:pPr algn="ctr"/>
            <a:r>
              <a:rPr lang="ru-RU" sz="3600" b="1" dirty="0" smtClean="0">
                <a:solidFill>
                  <a:srgbClr val="F94900"/>
                </a:solidFill>
              </a:rPr>
              <a:t>Центральная районная библиотека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3" y="1689314"/>
            <a:ext cx="8493072" cy="51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825" y="340963"/>
            <a:ext cx="7904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94900"/>
                </a:solidFill>
              </a:rPr>
              <a:t>Человек в культуре.</a:t>
            </a:r>
          </a:p>
          <a:p>
            <a:pPr algn="ctr"/>
            <a:r>
              <a:rPr lang="ru-RU" sz="3600" b="1" dirty="0" smtClean="0">
                <a:solidFill>
                  <a:srgbClr val="F94900"/>
                </a:solidFill>
              </a:rPr>
              <a:t>Кинотеатр «Экран»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8" y="1410346"/>
            <a:ext cx="8849532" cy="50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925" y="449453"/>
            <a:ext cx="77277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94900"/>
                </a:solidFill>
              </a:rPr>
              <a:t>Человек в культуре.</a:t>
            </a:r>
          </a:p>
          <a:p>
            <a:pPr algn="ctr"/>
            <a:r>
              <a:rPr lang="ru-RU" sz="3200" b="1" dirty="0" smtClean="0">
                <a:solidFill>
                  <a:srgbClr val="F94900"/>
                </a:solidFill>
              </a:rPr>
              <a:t>МУ «Районный центр культуры и досуга»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" y="1588226"/>
            <a:ext cx="5264611" cy="499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54" y="1588226"/>
            <a:ext cx="4383168" cy="499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164" y="637310"/>
            <a:ext cx="775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94900"/>
                </a:solidFill>
              </a:rPr>
              <a:t>Финансовые условия</a:t>
            </a:r>
          </a:p>
        </p:txBody>
      </p:sp>
      <p:pic>
        <p:nvPicPr>
          <p:cNvPr id="4" name="Рисунок 3" descr="Coins &lt;strong&gt;Money&lt;/strong&gt; Profit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283640"/>
            <a:ext cx="8134350" cy="47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782" y="374073"/>
            <a:ext cx="829887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9525">
                  <a:noFill/>
                </a:ln>
                <a:solidFill>
                  <a:srgbClr val="C6247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000" b="1" dirty="0" smtClean="0">
                <a:ln w="9525">
                  <a:noFill/>
                </a:ln>
                <a:solidFill>
                  <a:srgbClr val="C6247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бразовательная деятельность МДОУ регламентирована следующими документами: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Российской Федерации от 29.12.2012 г.№ 273-ФЗ «Об образовании в Российской Федерации»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Санитарные правила СП 2.4.3648-20 «Санитарно-эпидемиологические требования к организации воспитания и обучения, отдыха и оздоровления детей и молодежи» от 28.09.2020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Приказ </a:t>
            </a:r>
            <a:r>
              <a:rPr lang="ru-RU" b="1" dirty="0" err="1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Минпросвещения</a:t>
            </a:r>
            <a:r>
              <a:rPr lang="ru-RU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 от 25.11.2022 № 1028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Федеральный государственный образовательный стандарт дошкольного образования(утвержден приказом Министерства образования и науки Российской Федерации от 17.10.2013 г. № 1155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Нормативные документы управления образования и спорта Администрации ТМР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Устав МДОУ №2 Октябренок», утвержден Постановлением Администрации ТМР от 05.12.2017 № 1069-п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Лицензия на право ведения образовательной деятельности, регистрационный №384/16 от 29.07.2016 г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Основная общеобразовательная программа МДОУ №2 «Октябренок»</a:t>
            </a:r>
          </a:p>
        </p:txBody>
      </p:sp>
    </p:spTree>
    <p:extLst>
      <p:ext uri="{BB962C8B-B14F-4D97-AF65-F5344CB8AC3E}">
        <p14:creationId xmlns:p14="http://schemas.microsoft.com/office/powerpoint/2010/main" val="32807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62370"/>
              </p:ext>
            </p:extLst>
          </p:nvPr>
        </p:nvGraphicFramePr>
        <p:xfrm>
          <a:off x="242889" y="523220"/>
          <a:ext cx="8629647" cy="613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549">
                  <a:extLst>
                    <a:ext uri="{9D8B030D-6E8A-4147-A177-3AD203B41FA5}">
                      <a16:colId xmlns:a16="http://schemas.microsoft.com/office/drawing/2014/main" val="3945177771"/>
                    </a:ext>
                  </a:extLst>
                </a:gridCol>
                <a:gridCol w="2876549">
                  <a:extLst>
                    <a:ext uri="{9D8B030D-6E8A-4147-A177-3AD203B41FA5}">
                      <a16:colId xmlns:a16="http://schemas.microsoft.com/office/drawing/2014/main" val="4259145606"/>
                    </a:ext>
                  </a:extLst>
                </a:gridCol>
                <a:gridCol w="2876549">
                  <a:extLst>
                    <a:ext uri="{9D8B030D-6E8A-4147-A177-3AD203B41FA5}">
                      <a16:colId xmlns:a16="http://schemas.microsoft.com/office/drawing/2014/main" val="3960967275"/>
                    </a:ext>
                  </a:extLst>
                </a:gridCol>
              </a:tblGrid>
              <a:tr h="5512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Виды затрат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Сумма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715767"/>
                  </a:ext>
                </a:extLst>
              </a:tr>
              <a:tr h="5512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Ноутбук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52930,00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899914"/>
                  </a:ext>
                </a:extLst>
              </a:tr>
              <a:tr h="5512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Кровати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42055,00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128328"/>
                  </a:ext>
                </a:extLst>
              </a:tr>
              <a:tr h="5512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Игрушки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 ассортименте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45002,00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17753"/>
                  </a:ext>
                </a:extLst>
              </a:tr>
              <a:tr h="5512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Канцтовары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 ассортименте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34277,00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353822"/>
                  </a:ext>
                </a:extLst>
              </a:tr>
              <a:tr h="5512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Конструкторы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30149,00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917501"/>
                  </a:ext>
                </a:extLst>
              </a:tr>
              <a:tr h="9524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Рецеркулятор</a:t>
                      </a:r>
                      <a:r>
                        <a:rPr lang="ru-RU" sz="2800" baseline="0" dirty="0" smtClean="0"/>
                        <a:t> бактерицидный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17000,00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73002"/>
                  </a:ext>
                </a:extLst>
              </a:tr>
              <a:tr h="100520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Уличное оборудование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46783,00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852630"/>
                  </a:ext>
                </a:extLst>
              </a:tr>
              <a:tr h="86966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ИТОГО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268196,00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783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95227" y="0"/>
            <a:ext cx="537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2023 </a:t>
            </a:r>
            <a:r>
              <a:rPr lang="ru-RU" sz="2800" dirty="0" smtClean="0"/>
              <a:t>-</a:t>
            </a:r>
            <a:r>
              <a:rPr lang="ru-RU" sz="2800" dirty="0" smtClean="0"/>
              <a:t>2024 </a:t>
            </a:r>
            <a:r>
              <a:rPr lang="ru-RU" sz="2800" dirty="0" smtClean="0"/>
              <a:t>учебный 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58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2080" y="989515"/>
            <a:ext cx="5960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853E5B"/>
                </a:solidFill>
                <a:latin typeface="Franklin Gothic Medium Cond" panose="020B0606030402020204" pitchFamily="34" charset="0"/>
              </a:rPr>
              <a:t>Спасибо за внимание</a:t>
            </a:r>
            <a:endParaRPr lang="ru-RU" sz="5400" dirty="0">
              <a:solidFill>
                <a:srgbClr val="853E5B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1" y="2135966"/>
            <a:ext cx="3793282" cy="27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782" y="374073"/>
            <a:ext cx="829887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Результаты мониторинга образовательной деятельности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 smtClean="0">
              <a:ln w="9525">
                <a:noFill/>
              </a:ln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 descr="ИКТ НА УРОКАХ МАТЕМАТИКИ В НАЧАЛЬНОЙ ШКОЛ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8" y="2233947"/>
            <a:ext cx="3905200" cy="38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297" y="188093"/>
            <a:ext cx="829887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 smtClean="0">
              <a:ln w="9525">
                <a:noFill/>
              </a:ln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Структура групп МДОУ №2 «Октябренок»</a:t>
            </a:r>
          </a:p>
          <a:p>
            <a:pPr lvl="0" algn="ctr"/>
            <a:r>
              <a:rPr lang="ru-RU" sz="3200" b="1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 – 2023 учебный год</a:t>
            </a:r>
          </a:p>
          <a:p>
            <a:pPr lvl="0" algn="ctr"/>
            <a:endParaRPr lang="ru-RU" sz="3200" b="1" dirty="0" smtClean="0">
              <a:ln w="9525">
                <a:noFill/>
              </a:ln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Здание детского сада рассчитано на 4 группы.</a:t>
            </a:r>
          </a:p>
          <a:p>
            <a:pPr lvl="0"/>
            <a:r>
              <a:rPr lang="ru-RU" sz="28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Общая численность детей – </a:t>
            </a:r>
            <a:r>
              <a:rPr lang="ru-RU" sz="28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r>
              <a:rPr lang="ru-RU" sz="28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человек.</a:t>
            </a:r>
          </a:p>
          <a:p>
            <a:pPr lvl="0"/>
            <a:r>
              <a:rPr lang="ru-RU" sz="2800" dirty="0" smtClean="0">
                <a:ln w="952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Разновозрастная группа ( 1,5 -7 лет)</a:t>
            </a:r>
            <a:endParaRPr lang="ru-RU" sz="2800" dirty="0" smtClean="0">
              <a:ln w="9525">
                <a:noFill/>
              </a:ln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782" y="374073"/>
            <a:ext cx="829887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Сравнительная таблица среднесписочного состава воспитанников ДОУ</a:t>
            </a:r>
          </a:p>
          <a:p>
            <a:pPr lvl="0" algn="ctr"/>
            <a:endParaRPr lang="ru-RU" sz="3200" b="1" dirty="0" smtClean="0">
              <a:ln w="9525">
                <a:noFill/>
              </a:ln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 smtClean="0">
              <a:ln w="9525">
                <a:noFill/>
              </a:ln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94418"/>
              </p:ext>
            </p:extLst>
          </p:nvPr>
        </p:nvGraphicFramePr>
        <p:xfrm>
          <a:off x="401782" y="1537854"/>
          <a:ext cx="8298872" cy="4405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018">
                  <a:extLst>
                    <a:ext uri="{9D8B030D-6E8A-4147-A177-3AD203B41FA5}">
                      <a16:colId xmlns:a16="http://schemas.microsoft.com/office/drawing/2014/main" val="354287844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69582266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1486469053"/>
                    </a:ext>
                  </a:extLst>
                </a:gridCol>
                <a:gridCol w="1773381">
                  <a:extLst>
                    <a:ext uri="{9D8B030D-6E8A-4147-A177-3AD203B41FA5}">
                      <a16:colId xmlns:a16="http://schemas.microsoft.com/office/drawing/2014/main" val="1293763867"/>
                    </a:ext>
                  </a:extLst>
                </a:gridCol>
              </a:tblGrid>
              <a:tr h="6704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Воспитанники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год</a:t>
                      </a:r>
                    </a:p>
                    <a:p>
                      <a:pPr algn="ctr"/>
                      <a:r>
                        <a:rPr lang="ru-RU" dirty="0" smtClean="0"/>
                        <a:t>2021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- </a:t>
                      </a:r>
                      <a:r>
                        <a:rPr lang="ru-RU" baseline="0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год </a:t>
                      </a:r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год </a:t>
                      </a:r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– </a:t>
                      </a:r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00618"/>
                  </a:ext>
                </a:extLst>
              </a:tr>
              <a:tr h="1819765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численность воспитанников, осваивающих образовательную программу дошкольного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1639"/>
                  </a:ext>
                </a:extLst>
              </a:tr>
              <a:tr h="95777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численность воспитанников в возрасте до</a:t>
                      </a:r>
                      <a:r>
                        <a:rPr lang="ru-RU" baseline="0" dirty="0" smtClean="0"/>
                        <a:t> 3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31819"/>
                  </a:ext>
                </a:extLst>
              </a:tr>
              <a:tr h="95777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численность воспитанников в возрасте от 3 до 8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8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8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782" y="374073"/>
            <a:ext cx="829887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Общие результаты мониторинга по направлениям развития и образования детей (образовательные области) за 3 года</a:t>
            </a:r>
          </a:p>
          <a:p>
            <a:pPr lvl="0" algn="ctr"/>
            <a:endParaRPr lang="ru-RU" sz="3200" b="1" dirty="0" smtClean="0">
              <a:ln w="9525">
                <a:noFill/>
              </a:ln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 smtClean="0">
              <a:ln w="9525">
                <a:noFill/>
              </a:ln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9972"/>
              </p:ext>
            </p:extLst>
          </p:nvPr>
        </p:nvGraphicFramePr>
        <p:xfrm>
          <a:off x="401783" y="2100262"/>
          <a:ext cx="8298872" cy="414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018">
                  <a:extLst>
                    <a:ext uri="{9D8B030D-6E8A-4147-A177-3AD203B41FA5}">
                      <a16:colId xmlns:a16="http://schemas.microsoft.com/office/drawing/2014/main" val="354287844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69582266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1486469053"/>
                    </a:ext>
                  </a:extLst>
                </a:gridCol>
                <a:gridCol w="1773381">
                  <a:extLst>
                    <a:ext uri="{9D8B030D-6E8A-4147-A177-3AD203B41FA5}">
                      <a16:colId xmlns:a16="http://schemas.microsoft.com/office/drawing/2014/main" val="1293763867"/>
                    </a:ext>
                  </a:extLst>
                </a:gridCol>
              </a:tblGrid>
              <a:tr h="5321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Направления развития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- </a:t>
                      </a:r>
                      <a:r>
                        <a:rPr lang="ru-RU" baseline="0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-</a:t>
                      </a:r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– </a:t>
                      </a:r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00618"/>
                  </a:ext>
                </a:extLst>
              </a:tr>
              <a:tr h="601659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Социально-коммуникативное</a:t>
                      </a:r>
                      <a:r>
                        <a:rPr lang="ru-RU" baseline="0" dirty="0" smtClean="0"/>
                        <a:t>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1639"/>
                  </a:ext>
                </a:extLst>
              </a:tr>
              <a:tr h="648480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31819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ru-RU" dirty="0" smtClean="0"/>
                        <a:t>Речевое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81901"/>
                  </a:ext>
                </a:extLst>
              </a:tr>
              <a:tr h="713134"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Художественно-эстетическое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168597"/>
                  </a:ext>
                </a:extLst>
              </a:tr>
              <a:tr h="713134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08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9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</TotalTime>
  <Words>962</Words>
  <Application>Microsoft Office PowerPoint</Application>
  <PresentationFormat>Экран (4:3)</PresentationFormat>
  <Paragraphs>202</Paragraphs>
  <Slides>51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1" baseType="lpstr">
      <vt:lpstr>Arial</vt:lpstr>
      <vt:lpstr>Calibri</vt:lpstr>
      <vt:lpstr>Franklin Gothic Medium Cond</vt:lpstr>
      <vt:lpstr>Tahoma</vt:lpstr>
      <vt:lpstr>Times New Roman</vt:lpstr>
      <vt:lpstr>Trebuchet MS</vt:lpstr>
      <vt:lpstr>Wingdings</vt:lpstr>
      <vt:lpstr>Wingdings 3</vt:lpstr>
      <vt:lpstr>Аспект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246</cp:revision>
  <dcterms:created xsi:type="dcterms:W3CDTF">2013-11-19T05:52:05Z</dcterms:created>
  <dcterms:modified xsi:type="dcterms:W3CDTF">2024-11-29T12:54:52Z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3680858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